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8" r:id="rId2"/>
    <p:sldId id="301" r:id="rId3"/>
    <p:sldId id="300" r:id="rId4"/>
    <p:sldId id="291" r:id="rId5"/>
    <p:sldId id="297" r:id="rId6"/>
    <p:sldId id="298" r:id="rId7"/>
    <p:sldId id="2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08" d="100"/>
          <a:sy n="108" d="100"/>
        </p:scale>
        <p:origin x="-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27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4B8B-C417-4D2D-A72C-BC0F9209ECB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CE2A2-0CDC-4E3A-BF98-11BAAA5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CE2A2-0CDC-4E3A-BF98-11BAAA522B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CE2A2-0CDC-4E3A-BF98-11BAAA522B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8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CE2A2-0CDC-4E3A-BF98-11BAAA522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0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CE2A2-0CDC-4E3A-BF98-11BAAA522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CE2A2-0CDC-4E3A-BF98-11BAAA522B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03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CE2A2-0CDC-4E3A-BF98-11BAAA522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0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3090" y="434109"/>
            <a:ext cx="5357092" cy="3075854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3090" y="3648220"/>
            <a:ext cx="535709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9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8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4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5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7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0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1726F-2CBA-4320-8293-6B790253493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9C8B2-7307-44D6-B947-322886D92CE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arge ocean wave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2204"/>
            <a:ext cx="6553319" cy="67335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5999" y="62205"/>
            <a:ext cx="457321" cy="673359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1"/>
          </a:p>
        </p:txBody>
      </p:sp>
    </p:spTree>
    <p:extLst>
      <p:ext uri="{BB962C8B-B14F-4D97-AF65-F5344CB8AC3E}">
        <p14:creationId xmlns:p14="http://schemas.microsoft.com/office/powerpoint/2010/main" val="2899022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25" y="4922975"/>
            <a:ext cx="5976483" cy="1778397"/>
          </a:xfr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“Ocean Sound as 		   	  Ocean Science”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74748" y="242038"/>
            <a:ext cx="5416694" cy="2230870"/>
            <a:chOff x="6660931" y="3947155"/>
            <a:chExt cx="5416694" cy="2230870"/>
          </a:xfrm>
        </p:grpSpPr>
        <p:grpSp>
          <p:nvGrpSpPr>
            <p:cNvPr id="7" name="Group 6"/>
            <p:cNvGrpSpPr/>
            <p:nvPr/>
          </p:nvGrpSpPr>
          <p:grpSpPr>
            <a:xfrm>
              <a:off x="6764003" y="4066760"/>
              <a:ext cx="5313622" cy="1985835"/>
              <a:chOff x="6819184" y="4050994"/>
              <a:chExt cx="5313622" cy="1985835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819184" y="4050994"/>
                <a:ext cx="5132269" cy="1157263"/>
                <a:chOff x="6921729" y="3585831"/>
                <a:chExt cx="5132269" cy="1157263"/>
              </a:xfrm>
            </p:grpSpPr>
            <p:pic>
              <p:nvPicPr>
                <p:cNvPr id="1030" name="Picture 6" descr="https://oceandecade.org/images/web-logo-text-b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3047" y="3802676"/>
                  <a:ext cx="3840951" cy="7066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8" descr="https://oceandecade.org/images/web-logo-icon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1729" y="3585831"/>
                  <a:ext cx="1157263" cy="11572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" name="Rectangle 4"/>
              <p:cNvSpPr/>
              <p:nvPr/>
            </p:nvSpPr>
            <p:spPr>
              <a:xfrm>
                <a:off x="6968919" y="5390498"/>
                <a:ext cx="516388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Lato"/>
                  </a:rPr>
                  <a:t>Ocean Decade Research </a:t>
                </a:r>
                <a:r>
                  <a:rPr lang="en-US" b="1" dirty="0" err="1">
                    <a:latin typeface="Lato"/>
                  </a:rPr>
                  <a:t>Programme</a:t>
                </a:r>
                <a:r>
                  <a:rPr lang="en-US" b="1" dirty="0">
                    <a:latin typeface="Lato"/>
                  </a:rPr>
                  <a:t> on the Maritime Acoustic Environment (UN-MAE)</a:t>
                </a:r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660931" y="3947155"/>
              <a:ext cx="5399690" cy="2230870"/>
            </a:xfrm>
            <a:prstGeom prst="rect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58999" y="2721758"/>
            <a:ext cx="4511503" cy="3881734"/>
            <a:chOff x="7158999" y="2721758"/>
            <a:chExt cx="4511503" cy="3881734"/>
          </a:xfrm>
        </p:grpSpPr>
        <p:sp>
          <p:nvSpPr>
            <p:cNvPr id="12" name="Rectangle 11"/>
            <p:cNvSpPr/>
            <p:nvPr/>
          </p:nvSpPr>
          <p:spPr>
            <a:xfrm>
              <a:off x="7264483" y="2721758"/>
              <a:ext cx="4300533" cy="388173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7295" y="2743190"/>
              <a:ext cx="2617604" cy="255031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158999" y="5280053"/>
              <a:ext cx="451150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/>
                </a:rPr>
                <a:t>Modeling and Prediction of Ocean Ambient Sound</a:t>
              </a:r>
            </a:p>
            <a:p>
              <a:pPr algn="ctr"/>
              <a:endParaRPr lang="en-US" sz="800" b="1" dirty="0">
                <a:solidFill>
                  <a:schemeClr val="bg1"/>
                </a:solidFill>
                <a:latin typeface="Lato"/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Lato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Lato"/>
                </a:rPr>
                <a:t>A Satellite activity of UN Ocean Decade Laboratories: A Prediction Ocean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Freesound - Dawn Chorus.mp3 by sean.townsend">
            <a:hlinkClick r:id="" action="ppaction://media"/>
            <a:extLst>
              <a:ext uri="{FF2B5EF4-FFF2-40B4-BE49-F238E27FC236}">
                <a16:creationId xmlns:a16="http://schemas.microsoft.com/office/drawing/2014/main" id="{229247A1-EDE6-4138-B714-E966CABF4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809" end="2309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40912" y="163722"/>
            <a:ext cx="281598" cy="2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82BACB50-FCD4-4CD8-AAF0-E4F1EEEEDCED}"/>
              </a:ext>
            </a:extLst>
          </p:cNvPr>
          <p:cNvSpPr txBox="1">
            <a:spLocks/>
          </p:cNvSpPr>
          <p:nvPr/>
        </p:nvSpPr>
        <p:spPr>
          <a:xfrm>
            <a:off x="838200" y="1704930"/>
            <a:ext cx="10515600" cy="503360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468"/>
            <a:ext cx="10515600" cy="1600200"/>
          </a:xfrm>
          <a:solidFill>
            <a:srgbClr val="002060"/>
          </a:solidFill>
        </p:spPr>
        <p:txBody>
          <a:bodyPr/>
          <a:lstStyle/>
          <a:p>
            <a:r>
              <a:rPr lang="en-US" dirty="0"/>
              <a:t>Inspiration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EC1FC04-EF1C-4E32-B183-43F90E276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12" y="2314992"/>
            <a:ext cx="4537623" cy="431074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56A7328-7B74-491D-86EF-D95DD2FEEFDF}"/>
              </a:ext>
            </a:extLst>
          </p:cNvPr>
          <p:cNvSpPr txBox="1"/>
          <p:nvPr/>
        </p:nvSpPr>
        <p:spPr>
          <a:xfrm>
            <a:off x="6837093" y="2485204"/>
            <a:ext cx="41929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Acoustical Oceanography</a:t>
            </a:r>
          </a:p>
          <a:p>
            <a:r>
              <a:rPr lang="en-US" dirty="0"/>
              <a:t>Animal Bioacoustics</a:t>
            </a:r>
          </a:p>
          <a:p>
            <a:r>
              <a:rPr lang="en-US" dirty="0">
                <a:solidFill>
                  <a:schemeClr val="bg2"/>
                </a:solidFill>
              </a:rPr>
              <a:t>Architectural Acoustics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Biomedical Acoustics</a:t>
            </a:r>
          </a:p>
          <a:p>
            <a:r>
              <a:rPr lang="en-US" dirty="0"/>
              <a:t>Computational Acoustics</a:t>
            </a:r>
          </a:p>
          <a:p>
            <a:r>
              <a:rPr lang="en-US" dirty="0"/>
              <a:t>Engineering Acoustics</a:t>
            </a:r>
          </a:p>
          <a:p>
            <a:r>
              <a:rPr lang="en-US" dirty="0">
                <a:solidFill>
                  <a:schemeClr val="bg2"/>
                </a:solidFill>
              </a:rPr>
              <a:t>Musical Acoustics</a:t>
            </a:r>
          </a:p>
          <a:p>
            <a:r>
              <a:rPr lang="en-US" dirty="0"/>
              <a:t>Noise</a:t>
            </a:r>
          </a:p>
          <a:p>
            <a:r>
              <a:rPr lang="en-US" dirty="0"/>
              <a:t>Physical Acoustics</a:t>
            </a:r>
          </a:p>
          <a:p>
            <a:r>
              <a:rPr lang="en-US" dirty="0"/>
              <a:t>Psychological and Physiological Acoustics</a:t>
            </a:r>
          </a:p>
          <a:p>
            <a:r>
              <a:rPr lang="en-US" dirty="0"/>
              <a:t>Signal Processing in Acoustics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Speech Communication</a:t>
            </a:r>
          </a:p>
          <a:p>
            <a:r>
              <a:rPr lang="en-US" dirty="0"/>
              <a:t>Structural Acoustics and Vibration</a:t>
            </a:r>
          </a:p>
          <a:p>
            <a:r>
              <a:rPr lang="en-US" dirty="0"/>
              <a:t>Underwater Acoustics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144211-C365-4466-893D-4D2D550612BE}"/>
              </a:ext>
            </a:extLst>
          </p:cNvPr>
          <p:cNvSpPr txBox="1"/>
          <p:nvPr/>
        </p:nvSpPr>
        <p:spPr>
          <a:xfrm>
            <a:off x="9819051" y="1595498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Change human </a:t>
            </a:r>
            <a:r>
              <a:rPr lang="en-US" sz="1000" dirty="0">
                <a:solidFill>
                  <a:srgbClr val="00B0F0"/>
                </a:solidFill>
              </a:rPr>
              <a:t>relationship with the ocean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8CD1D2-5477-449A-80B2-12481C8DDBFC}"/>
              </a:ext>
            </a:extLst>
          </p:cNvPr>
          <p:cNvSpPr txBox="1"/>
          <p:nvPr/>
        </p:nvSpPr>
        <p:spPr>
          <a:xfrm>
            <a:off x="8792351" y="1592569"/>
            <a:ext cx="1119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Deliver data, </a:t>
            </a:r>
            <a:r>
              <a:rPr lang="en-US" sz="1000" dirty="0">
                <a:solidFill>
                  <a:srgbClr val="00B0F0"/>
                </a:solidFill>
              </a:rPr>
              <a:t>knowledge, and technology </a:t>
            </a:r>
            <a:r>
              <a:rPr lang="en-US" sz="1000" dirty="0"/>
              <a:t>to 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70A8BA-ACC1-47DC-BEB0-E2D0082232B6}"/>
              </a:ext>
            </a:extLst>
          </p:cNvPr>
          <p:cNvSpPr txBox="1"/>
          <p:nvPr/>
        </p:nvSpPr>
        <p:spPr>
          <a:xfrm>
            <a:off x="7714857" y="1594817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Create a </a:t>
            </a:r>
            <a:r>
              <a:rPr lang="en-US" sz="1000" dirty="0">
                <a:solidFill>
                  <a:srgbClr val="00B0F0"/>
                </a:solidFill>
              </a:rPr>
              <a:t>digital</a:t>
            </a:r>
            <a:r>
              <a:rPr lang="en-US" sz="1000" dirty="0"/>
              <a:t> representation of the </a:t>
            </a:r>
            <a:r>
              <a:rPr lang="en-US" sz="1000" dirty="0">
                <a:solidFill>
                  <a:srgbClr val="00B0F0"/>
                </a:solidFill>
              </a:rPr>
              <a:t>ocean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E759CD-8684-4C6F-ADF4-0C53781ACC32}"/>
              </a:ext>
            </a:extLst>
          </p:cNvPr>
          <p:cNvSpPr txBox="1"/>
          <p:nvPr/>
        </p:nvSpPr>
        <p:spPr>
          <a:xfrm>
            <a:off x="6618370" y="1595458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Expand the Global </a:t>
            </a:r>
            <a:r>
              <a:rPr lang="en-US" sz="1000" dirty="0">
                <a:solidFill>
                  <a:srgbClr val="00B0F0"/>
                </a:solidFill>
              </a:rPr>
              <a:t>Ocean Observing </a:t>
            </a:r>
            <a:r>
              <a:rPr lang="en-US" sz="1000" dirty="0"/>
              <a:t>System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999C8A-0122-4FD7-A37D-4DFD30006718}"/>
              </a:ext>
            </a:extLst>
          </p:cNvPr>
          <p:cNvSpPr txBox="1"/>
          <p:nvPr/>
        </p:nvSpPr>
        <p:spPr>
          <a:xfrm>
            <a:off x="5476666" y="1594817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Ocean-based solutions to </a:t>
            </a:r>
            <a:r>
              <a:rPr lang="en-US" sz="1000" dirty="0">
                <a:solidFill>
                  <a:srgbClr val="00B0F0"/>
                </a:solidFill>
              </a:rPr>
              <a:t>climate change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D0DB45-795C-47AB-BEF4-EF979912984A}"/>
              </a:ext>
            </a:extLst>
          </p:cNvPr>
          <p:cNvSpPr txBox="1"/>
          <p:nvPr/>
        </p:nvSpPr>
        <p:spPr>
          <a:xfrm>
            <a:off x="4408043" y="1594817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Sustainable and </a:t>
            </a:r>
            <a:r>
              <a:rPr lang="en-US" sz="1000" dirty="0">
                <a:solidFill>
                  <a:srgbClr val="00B0F0"/>
                </a:solidFill>
              </a:rPr>
              <a:t>equitable global economy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32C9F1-F94C-4E21-A7D6-D74B416E5789}"/>
              </a:ext>
            </a:extLst>
          </p:cNvPr>
          <p:cNvSpPr txBox="1"/>
          <p:nvPr/>
        </p:nvSpPr>
        <p:spPr>
          <a:xfrm>
            <a:off x="1184434" y="1594817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Understand and beat </a:t>
            </a:r>
            <a:r>
              <a:rPr lang="en-US" sz="1000" dirty="0">
                <a:solidFill>
                  <a:srgbClr val="00B0F0"/>
                </a:solidFill>
              </a:rPr>
              <a:t>marine pollution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7343D1-E1E1-47AC-ABCA-2D637C8975BA}"/>
              </a:ext>
            </a:extLst>
          </p:cNvPr>
          <p:cNvSpPr txBox="1"/>
          <p:nvPr/>
        </p:nvSpPr>
        <p:spPr>
          <a:xfrm>
            <a:off x="3312791" y="1594817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Sustainably feed </a:t>
            </a:r>
            <a:r>
              <a:rPr lang="en-US" sz="1000" dirty="0"/>
              <a:t>the global population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D53C15-48EE-4895-A760-808841D6927D}"/>
              </a:ext>
            </a:extLst>
          </p:cNvPr>
          <p:cNvSpPr txBox="1"/>
          <p:nvPr/>
        </p:nvSpPr>
        <p:spPr>
          <a:xfrm>
            <a:off x="2244176" y="1594817"/>
            <a:ext cx="116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Protect </a:t>
            </a:r>
            <a:r>
              <a:rPr lang="en-US" sz="1000" dirty="0">
                <a:solidFill>
                  <a:srgbClr val="00B0F0"/>
                </a:solidFill>
              </a:rPr>
              <a:t>ecosystems and biodiversity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803C8-3621-44C0-A8CD-61B2C24CC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83" y="928763"/>
            <a:ext cx="9350140" cy="638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87281-B306-4B93-ADF8-11DABD320848}"/>
              </a:ext>
            </a:extLst>
          </p:cNvPr>
          <p:cNvSpPr txBox="1"/>
          <p:nvPr/>
        </p:nvSpPr>
        <p:spPr>
          <a:xfrm flipH="1">
            <a:off x="1879711" y="6380094"/>
            <a:ext cx="4738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Lindsay’s Wheel of Acoustics (adapted J. </a:t>
            </a:r>
            <a:r>
              <a:rPr lang="en-US" sz="1200" dirty="0" err="1">
                <a:solidFill>
                  <a:schemeClr val="bg1"/>
                </a:solidFill>
              </a:rPr>
              <a:t>Acoust</a:t>
            </a:r>
            <a:r>
              <a:rPr lang="en-US" sz="1200" dirty="0">
                <a:solidFill>
                  <a:schemeClr val="bg1"/>
                </a:solidFill>
              </a:rPr>
              <a:t>. Soc. Am. 36:2242(1964) </a:t>
            </a:r>
          </a:p>
        </p:txBody>
      </p:sp>
    </p:spTree>
    <p:extLst>
      <p:ext uri="{BB962C8B-B14F-4D97-AF65-F5344CB8AC3E}">
        <p14:creationId xmlns:p14="http://schemas.microsoft.com/office/powerpoint/2010/main" val="404665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671"/>
            <a:ext cx="105156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/>
              <a:t>High-Level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1055"/>
            <a:ext cx="10515600" cy="5729273"/>
          </a:xfrm>
          <a:solidFill>
            <a:srgbClr val="002060"/>
          </a:solidFill>
        </p:spPr>
        <p:txBody>
          <a:bodyPr/>
          <a:lstStyle/>
          <a:p>
            <a:pPr marL="0" indent="0" algn="ctr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dirty="0"/>
              <a:t>Sound contains information about source(s) modified by interactions with the environment and objects within the environment.</a:t>
            </a:r>
            <a:endParaRPr lang="en-US" sz="1000" dirty="0"/>
          </a:p>
          <a:p>
            <a:pPr marL="0" indent="0" algn="ctr">
              <a:buNone/>
            </a:pPr>
            <a:r>
              <a:rPr lang="en-US" sz="1800" dirty="0"/>
              <a:t>What in the World Do We Hear? An Ecological Approach to  Auditory Event Perception</a:t>
            </a:r>
          </a:p>
          <a:p>
            <a:pPr marL="0" indent="0" algn="ctr">
              <a:buNone/>
            </a:pPr>
            <a:r>
              <a:rPr lang="en-US" sz="1800" dirty="0"/>
              <a:t>William W. </a:t>
            </a:r>
            <a:r>
              <a:rPr lang="en-US" sz="1800" dirty="0" err="1"/>
              <a:t>Gaver</a:t>
            </a:r>
            <a:r>
              <a:rPr lang="en-US" sz="1800" dirty="0"/>
              <a:t> (1993) Ecological Psychology, 5:1, 1-29</a:t>
            </a:r>
          </a:p>
          <a:p>
            <a:pPr marL="0" indent="0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sz="2400" dirty="0"/>
              <a:t>Acoustic Environment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u="sng" dirty="0">
                <a:solidFill>
                  <a:srgbClr val="00B0F0"/>
                </a:solidFill>
                <a:sym typeface="Wingdings" panose="05000000000000000000" pitchFamily="2" charset="2"/>
              </a:rPr>
              <a:t>Listen and Assess </a:t>
            </a:r>
            <a:r>
              <a:rPr lang="en-US" sz="2400" dirty="0">
                <a:sym typeface="Wingdings" panose="05000000000000000000" pitchFamily="2" charset="2"/>
              </a:rPr>
              <a:t> Biological and Physical Environment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 </a:t>
            </a:r>
            <a:r>
              <a:rPr lang="en-US" sz="2000" dirty="0">
                <a:sym typeface="Wingdings" panose="05000000000000000000" pitchFamily="2" charset="2"/>
              </a:rPr>
              <a:t>(Signal)						           (Information)</a:t>
            </a:r>
          </a:p>
          <a:p>
            <a:pPr marL="0" indent="0" algn="ctr">
              <a:buNone/>
            </a:pPr>
            <a:endParaRPr lang="en-US" sz="10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2400" dirty="0">
                <a:sym typeface="Wingdings" panose="05000000000000000000" pitchFamily="2" charset="2"/>
              </a:rPr>
              <a:t>Acoustic Environment  </a:t>
            </a:r>
            <a:r>
              <a:rPr lang="en-US" sz="2400" u="sng" dirty="0">
                <a:solidFill>
                  <a:srgbClr val="00B0F0"/>
                </a:solidFill>
                <a:sym typeface="Wingdings" panose="05000000000000000000" pitchFamily="2" charset="2"/>
              </a:rPr>
              <a:t>Model and Predict </a:t>
            </a:r>
            <a:r>
              <a:rPr lang="en-US" sz="2400" dirty="0">
                <a:sym typeface="Wingdings" panose="05000000000000000000" pitchFamily="2" charset="2"/>
              </a:rPr>
              <a:t> Biological and Physical Environment</a:t>
            </a:r>
            <a:endParaRPr lang="en-US" sz="2400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/>
              <a:t>(Output)							(Inputs)</a:t>
            </a:r>
          </a:p>
          <a:p>
            <a:pPr marL="0" indent="0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dirty="0"/>
              <a:t>Objective and quantitative measures in a vastly </a:t>
            </a:r>
            <a:r>
              <a:rPr lang="en-US" dirty="0" err="1"/>
              <a:t>undersampled</a:t>
            </a:r>
            <a:r>
              <a:rPr lang="en-US" dirty="0"/>
              <a:t> environment is a challenge!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60937" y="4842492"/>
            <a:ext cx="9270125" cy="985345"/>
          </a:xfrm>
          <a:prstGeom prst="rect">
            <a:avLst/>
          </a:prstGeom>
        </p:spPr>
        <p:txBody>
          <a:bodyPr wrap="square" numCol="2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62669-3A9F-49C8-A095-8C52A4D70B39}"/>
              </a:ext>
            </a:extLst>
          </p:cNvPr>
          <p:cNvSpPr/>
          <p:nvPr/>
        </p:nvSpPr>
        <p:spPr>
          <a:xfrm>
            <a:off x="924856" y="3088162"/>
            <a:ext cx="10349785" cy="2286000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wrap="square" numCol="2" rtlCol="0" anchor="ctr"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4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157"/>
            <a:ext cx="105156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/>
              <a:t>Perspective – Why Sound?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"/>
            <a:ext cx="10515600" cy="6585892"/>
          </a:xfrm>
          <a:solidFill>
            <a:srgbClr val="002060"/>
          </a:solidFill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Sound </a:t>
            </a:r>
            <a:endParaRPr lang="en-US" sz="800" dirty="0"/>
          </a:p>
          <a:p>
            <a:pPr marL="1257300" lvl="3" indent="-342900"/>
            <a:r>
              <a:rPr lang="en-US" sz="2000" dirty="0"/>
              <a:t>Is highly intertwined with both the physical and biological aspects of the ocean that define the field of Oceanography</a:t>
            </a:r>
          </a:p>
          <a:p>
            <a:pPr marL="1257300" lvl="3" indent="-342900"/>
            <a:r>
              <a:rPr lang="en-US" sz="2000" dirty="0"/>
              <a:t>Is an interdisciplinary science with economic, environmental, and national security applications</a:t>
            </a:r>
          </a:p>
          <a:p>
            <a:pPr marL="914400" lvl="3" indent="0">
              <a:buNone/>
            </a:pPr>
            <a:endParaRPr lang="en-US" sz="1000" dirty="0"/>
          </a:p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B2D7A-4BBC-40C0-BDD5-FC132EF99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7" y="2602725"/>
            <a:ext cx="2981741" cy="4191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9DC2F-D133-4B77-A285-84353E349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16" y="2157754"/>
            <a:ext cx="4038283" cy="4651425"/>
          </a:xfrm>
          <a:prstGeom prst="rect">
            <a:avLst/>
          </a:prstGeom>
        </p:spPr>
      </p:pic>
      <p:pic>
        <p:nvPicPr>
          <p:cNvPr id="17" name="Melting glaciers prove to be noisiest places in ocean, study(1)">
            <a:hlinkClick r:id="" action="ppaction://media"/>
            <a:extLst>
              <a:ext uri="{FF2B5EF4-FFF2-40B4-BE49-F238E27FC236}">
                <a16:creationId xmlns:a16="http://schemas.microsoft.com/office/drawing/2014/main" id="{81E395B0-1089-4523-B21A-1C7203C01D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66" end="3342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3615" y="2192784"/>
            <a:ext cx="204356" cy="2043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52245C-524A-490E-9655-45C50B45E2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66" y="2059625"/>
            <a:ext cx="3921641" cy="33439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3A09EE-8D7B-42A7-B45A-20F6A9360D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7"/>
          <a:stretch/>
        </p:blipFill>
        <p:spPr>
          <a:xfrm>
            <a:off x="7804498" y="5354877"/>
            <a:ext cx="3922109" cy="14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350"/>
            <a:ext cx="10515600" cy="6657488"/>
          </a:xfrm>
          <a:solidFill>
            <a:srgbClr val="002060"/>
          </a:solidFill>
        </p:spPr>
        <p:txBody>
          <a:bodyPr/>
          <a:lstStyle/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9" name="Content Placeholder 63">
            <a:extLst>
              <a:ext uri="{FF2B5EF4-FFF2-40B4-BE49-F238E27FC236}">
                <a16:creationId xmlns:a16="http://schemas.microsoft.com/office/drawing/2014/main" id="{6B639C9F-A942-416C-AC75-E4F7484B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73" y="3370458"/>
            <a:ext cx="515426" cy="53428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83B072-5DE0-4E7B-B185-873D54A79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68"/>
          <a:stretch/>
        </p:blipFill>
        <p:spPr>
          <a:xfrm>
            <a:off x="10398589" y="1005840"/>
            <a:ext cx="535345" cy="5364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17CE9C-9CD6-4F77-A31E-E06A4D79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82788"/>
          <a:stretch/>
        </p:blipFill>
        <p:spPr>
          <a:xfrm>
            <a:off x="8294028" y="6147134"/>
            <a:ext cx="620068" cy="53649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C4A76B-5756-4EFB-9CCA-0E33F4841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r="72243"/>
          <a:stretch/>
        </p:blipFill>
        <p:spPr>
          <a:xfrm>
            <a:off x="6141240" y="993877"/>
            <a:ext cx="503854" cy="5364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A7C4384-AA17-4F5F-A71C-1A8D16DDE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r="61377"/>
          <a:stretch/>
        </p:blipFill>
        <p:spPr>
          <a:xfrm>
            <a:off x="10499127" y="5346760"/>
            <a:ext cx="516669" cy="5364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8DE3B3-4BB7-47B2-88F3-4800553FD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5" r="50725"/>
          <a:stretch/>
        </p:blipFill>
        <p:spPr>
          <a:xfrm>
            <a:off x="6031728" y="5333704"/>
            <a:ext cx="512470" cy="5364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1EE66F-5F43-416F-8C25-52DF3626C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3" r="20894"/>
          <a:stretch/>
        </p:blipFill>
        <p:spPr>
          <a:xfrm>
            <a:off x="11328865" y="3162695"/>
            <a:ext cx="605178" cy="5364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608F0C1-6C00-44BC-BCF6-6FFAF49EE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4" r="11016"/>
          <a:stretch/>
        </p:blipFill>
        <p:spPr>
          <a:xfrm>
            <a:off x="5400149" y="3169435"/>
            <a:ext cx="447888" cy="5364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E752A0-770B-4DC9-A11D-ACE7AE951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2"/>
          <a:stretch/>
        </p:blipFill>
        <p:spPr>
          <a:xfrm>
            <a:off x="8325759" y="199350"/>
            <a:ext cx="480901" cy="53649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BA6DF4A-651D-41F8-A611-380AF3DDC4A9}"/>
              </a:ext>
            </a:extLst>
          </p:cNvPr>
          <p:cNvGrpSpPr/>
          <p:nvPr/>
        </p:nvGrpSpPr>
        <p:grpSpPr>
          <a:xfrm>
            <a:off x="5928667" y="843925"/>
            <a:ext cx="5293544" cy="5200226"/>
            <a:chOff x="3746362" y="821593"/>
            <a:chExt cx="5293544" cy="520022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CD8B5A-399B-42E7-A583-951115EC5165}"/>
                </a:ext>
              </a:extLst>
            </p:cNvPr>
            <p:cNvSpPr/>
            <p:nvPr/>
          </p:nvSpPr>
          <p:spPr>
            <a:xfrm>
              <a:off x="5903221" y="3101801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D9DCF4C-A121-4DAE-9392-162966EE1D7B}"/>
                </a:ext>
              </a:extLst>
            </p:cNvPr>
            <p:cNvSpPr/>
            <p:nvPr/>
          </p:nvSpPr>
          <p:spPr>
            <a:xfrm>
              <a:off x="5889311" y="821593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06700B-78C1-4220-891E-639AB96E9C66}"/>
                </a:ext>
              </a:extLst>
            </p:cNvPr>
            <p:cNvSpPr/>
            <p:nvPr/>
          </p:nvSpPr>
          <p:spPr>
            <a:xfrm rot="16200000">
              <a:off x="7099264" y="1946399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2C2EA28-BD42-41A8-B3AD-B6A90C2AC89A}"/>
                </a:ext>
              </a:extLst>
            </p:cNvPr>
            <p:cNvSpPr/>
            <p:nvPr/>
          </p:nvSpPr>
          <p:spPr>
            <a:xfrm rot="16200000">
              <a:off x="4725738" y="1954295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1A9671-E130-4DC9-A2FC-5184039078FC}"/>
                </a:ext>
              </a:extLst>
            </p:cNvPr>
            <p:cNvSpPr/>
            <p:nvPr/>
          </p:nvSpPr>
          <p:spPr>
            <a:xfrm rot="18900000">
              <a:off x="5078525" y="1122563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9EC3C08-52C2-483A-A341-F38B2A5DBA46}"/>
                </a:ext>
              </a:extLst>
            </p:cNvPr>
            <p:cNvSpPr/>
            <p:nvPr/>
          </p:nvSpPr>
          <p:spPr>
            <a:xfrm rot="2700000">
              <a:off x="5035121" y="2762492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9390EE8-FBFE-4A89-9BC4-1F90575E952F}"/>
                </a:ext>
              </a:extLst>
            </p:cNvPr>
            <p:cNvSpPr/>
            <p:nvPr/>
          </p:nvSpPr>
          <p:spPr>
            <a:xfrm rot="2700000">
              <a:off x="6673992" y="1141822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A2F7900-1F49-4DBC-BFC6-8395C680AFDD}"/>
                </a:ext>
              </a:extLst>
            </p:cNvPr>
            <p:cNvSpPr/>
            <p:nvPr/>
          </p:nvSpPr>
          <p:spPr>
            <a:xfrm rot="18900000">
              <a:off x="6745778" y="2768661"/>
              <a:ext cx="961266" cy="2920018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408F00E-3FFE-42F0-9941-8DF62C86E60D}"/>
                </a:ext>
              </a:extLst>
            </p:cNvPr>
            <p:cNvSpPr/>
            <p:nvPr/>
          </p:nvSpPr>
          <p:spPr>
            <a:xfrm>
              <a:off x="4645511" y="1855029"/>
              <a:ext cx="3394839" cy="303719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65C36F-C9A0-4C8F-A452-72F3E83EC254}"/>
                </a:ext>
              </a:extLst>
            </p:cNvPr>
            <p:cNvSpPr/>
            <p:nvPr/>
          </p:nvSpPr>
          <p:spPr>
            <a:xfrm>
              <a:off x="5463815" y="1858424"/>
              <a:ext cx="1828800" cy="18288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63F79EC-8130-42B8-ACC5-5CDFF7EFA8B9}"/>
                </a:ext>
              </a:extLst>
            </p:cNvPr>
            <p:cNvSpPr/>
            <p:nvPr/>
          </p:nvSpPr>
          <p:spPr>
            <a:xfrm>
              <a:off x="4848538" y="2863139"/>
              <a:ext cx="1828800" cy="18288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DC9E9E1-7F7B-4484-ADD1-A7712D767342}"/>
                </a:ext>
              </a:extLst>
            </p:cNvPr>
            <p:cNvSpPr/>
            <p:nvPr/>
          </p:nvSpPr>
          <p:spPr>
            <a:xfrm>
              <a:off x="5993022" y="2882888"/>
              <a:ext cx="1828800" cy="1828800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6BFE6AC-B8EA-4FBF-A8FB-695BFA8FAE7B}"/>
                </a:ext>
              </a:extLst>
            </p:cNvPr>
            <p:cNvSpPr txBox="1"/>
            <p:nvPr/>
          </p:nvSpPr>
          <p:spPr>
            <a:xfrm>
              <a:off x="5951828" y="1945036"/>
              <a:ext cx="1033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Physical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F6AD7D-64CD-48C5-8D61-70F609DED3B6}"/>
                </a:ext>
              </a:extLst>
            </p:cNvPr>
            <p:cNvSpPr txBox="1"/>
            <p:nvPr/>
          </p:nvSpPr>
          <p:spPr>
            <a:xfrm>
              <a:off x="4988231" y="4013583"/>
              <a:ext cx="1087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Biological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8B04C7B-B501-4BDA-8956-BCFC1EDA4617}"/>
                </a:ext>
              </a:extLst>
            </p:cNvPr>
            <p:cNvSpPr txBox="1"/>
            <p:nvPr/>
          </p:nvSpPr>
          <p:spPr>
            <a:xfrm>
              <a:off x="6139699" y="3797382"/>
              <a:ext cx="1576523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Anthropogenic</a:t>
              </a:r>
            </a:p>
          </p:txBody>
        </p:sp>
      </p:grpSp>
      <p:sp>
        <p:nvSpPr>
          <p:cNvPr id="66" name="TextBox 50">
            <a:extLst>
              <a:ext uri="{FF2B5EF4-FFF2-40B4-BE49-F238E27FC236}">
                <a16:creationId xmlns:a16="http://schemas.microsoft.com/office/drawing/2014/main" id="{684C62FF-1B30-4956-8C48-2C76BF4928A9}"/>
              </a:ext>
            </a:extLst>
          </p:cNvPr>
          <p:cNvSpPr txBox="1"/>
          <p:nvPr/>
        </p:nvSpPr>
        <p:spPr>
          <a:xfrm>
            <a:off x="7826062" y="3169435"/>
            <a:ext cx="1825834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Marine Acoustic Environment (MAE)</a:t>
            </a:r>
          </a:p>
        </p:txBody>
      </p:sp>
      <p:pic>
        <p:nvPicPr>
          <p:cNvPr id="67" name="Content Placeholder 63">
            <a:extLst>
              <a:ext uri="{FF2B5EF4-FFF2-40B4-BE49-F238E27FC236}">
                <a16:creationId xmlns:a16="http://schemas.microsoft.com/office/drawing/2014/main" id="{0620A4E5-714A-4BC7-85E3-860A92B77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64" y="3167952"/>
            <a:ext cx="515426" cy="53428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B1F3B78-0802-421D-B63A-13D0A8AABF49}"/>
              </a:ext>
            </a:extLst>
          </p:cNvPr>
          <p:cNvSpPr txBox="1"/>
          <p:nvPr/>
        </p:nvSpPr>
        <p:spPr>
          <a:xfrm>
            <a:off x="846163" y="104822"/>
            <a:ext cx="6094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Implementation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99A398-BC6C-4FE7-9A0E-C17FA0AFD17C}"/>
              </a:ext>
            </a:extLst>
          </p:cNvPr>
          <p:cNvGrpSpPr/>
          <p:nvPr/>
        </p:nvGrpSpPr>
        <p:grpSpPr>
          <a:xfrm>
            <a:off x="1023309" y="4505808"/>
            <a:ext cx="4248518" cy="1586883"/>
            <a:chOff x="847265" y="4725013"/>
            <a:chExt cx="4248518" cy="158688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A793B0-3451-4C81-AEBD-81E291E9E5D5}"/>
                </a:ext>
              </a:extLst>
            </p:cNvPr>
            <p:cNvSpPr/>
            <p:nvPr/>
          </p:nvSpPr>
          <p:spPr>
            <a:xfrm rot="16200000">
              <a:off x="2505489" y="4071763"/>
              <a:ext cx="961266" cy="2920018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TextBox 46">
              <a:extLst>
                <a:ext uri="{FF2B5EF4-FFF2-40B4-BE49-F238E27FC236}">
                  <a16:creationId xmlns:a16="http://schemas.microsoft.com/office/drawing/2014/main" id="{F163C928-6A16-4E36-9792-316105556CB0}"/>
                </a:ext>
              </a:extLst>
            </p:cNvPr>
            <p:cNvSpPr txBox="1"/>
            <p:nvPr/>
          </p:nvSpPr>
          <p:spPr>
            <a:xfrm flipH="1">
              <a:off x="2314246" y="4725013"/>
              <a:ext cx="133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Challenge </a:t>
              </a:r>
            </a:p>
            <a:p>
              <a:pPr algn="ctr"/>
              <a:r>
                <a:rPr lang="en-US" dirty="0"/>
                <a:t>Area(s)</a:t>
              </a:r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EDD7D462-0ED1-42E3-98AF-A9CA787E54F8}"/>
                </a:ext>
              </a:extLst>
            </p:cNvPr>
            <p:cNvSpPr txBox="1"/>
            <p:nvPr/>
          </p:nvSpPr>
          <p:spPr>
            <a:xfrm flipH="1">
              <a:off x="3765463" y="5228045"/>
              <a:ext cx="133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Desired Outcomes</a:t>
              </a:r>
            </a:p>
          </p:txBody>
        </p:sp>
        <p:sp>
          <p:nvSpPr>
            <p:cNvPr id="13" name="TextBox 48">
              <a:extLst>
                <a:ext uri="{FF2B5EF4-FFF2-40B4-BE49-F238E27FC236}">
                  <a16:creationId xmlns:a16="http://schemas.microsoft.com/office/drawing/2014/main" id="{BD84B04D-0EEA-4E3B-ACFE-1F527A64FB9F}"/>
                </a:ext>
              </a:extLst>
            </p:cNvPr>
            <p:cNvSpPr txBox="1"/>
            <p:nvPr/>
          </p:nvSpPr>
          <p:spPr>
            <a:xfrm flipH="1">
              <a:off x="847265" y="5316377"/>
              <a:ext cx="133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Gaps</a:t>
              </a:r>
            </a:p>
          </p:txBody>
        </p:sp>
        <p:sp>
          <p:nvSpPr>
            <p:cNvPr id="14" name="TextBox 49">
              <a:extLst>
                <a:ext uri="{FF2B5EF4-FFF2-40B4-BE49-F238E27FC236}">
                  <a16:creationId xmlns:a16="http://schemas.microsoft.com/office/drawing/2014/main" id="{0F256AD6-8EE0-4971-B37A-06BFC9C27F7D}"/>
                </a:ext>
              </a:extLst>
            </p:cNvPr>
            <p:cNvSpPr txBox="1"/>
            <p:nvPr/>
          </p:nvSpPr>
          <p:spPr>
            <a:xfrm flipH="1">
              <a:off x="2226657" y="5665565"/>
              <a:ext cx="1478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Research/</a:t>
              </a:r>
            </a:p>
            <a:p>
              <a:pPr algn="ctr"/>
              <a:r>
                <a:rPr lang="en-US" dirty="0"/>
                <a:t>Studies</a:t>
              </a:r>
            </a:p>
          </p:txBody>
        </p:sp>
        <p:sp>
          <p:nvSpPr>
            <p:cNvPr id="8" name="Arrow: Curved Right 7">
              <a:extLst>
                <a:ext uri="{FF2B5EF4-FFF2-40B4-BE49-F238E27FC236}">
                  <a16:creationId xmlns:a16="http://schemas.microsoft.com/office/drawing/2014/main" id="{9FE49159-72BE-4641-AB82-D70F4AB361AD}"/>
                </a:ext>
              </a:extLst>
            </p:cNvPr>
            <p:cNvSpPr/>
            <p:nvPr/>
          </p:nvSpPr>
          <p:spPr>
            <a:xfrm>
              <a:off x="1958604" y="5353225"/>
              <a:ext cx="446374" cy="343173"/>
            </a:xfrm>
            <a:prstGeom prst="curvedRightArrow">
              <a:avLst/>
            </a:prstGeom>
            <a:ln w="38100">
              <a:solidFill>
                <a:srgbClr val="00B0F0"/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Arrow: Curved Right 76">
              <a:extLst>
                <a:ext uri="{FF2B5EF4-FFF2-40B4-BE49-F238E27FC236}">
                  <a16:creationId xmlns:a16="http://schemas.microsoft.com/office/drawing/2014/main" id="{F6B5A9F0-EECD-4A34-8001-176C6EAE7DE2}"/>
                </a:ext>
              </a:extLst>
            </p:cNvPr>
            <p:cNvSpPr/>
            <p:nvPr/>
          </p:nvSpPr>
          <p:spPr>
            <a:xfrm flipH="1">
              <a:off x="3455068" y="5325404"/>
              <a:ext cx="477100" cy="366795"/>
            </a:xfrm>
            <a:prstGeom prst="curvedRightArrow">
              <a:avLst/>
            </a:prstGeom>
            <a:ln w="38100">
              <a:solidFill>
                <a:srgbClr val="00B0F0"/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E2AFA6-1876-43BD-A4DB-B353EEAF147D}"/>
              </a:ext>
            </a:extLst>
          </p:cNvPr>
          <p:cNvSpPr txBox="1"/>
          <p:nvPr/>
        </p:nvSpPr>
        <p:spPr>
          <a:xfrm flipH="1">
            <a:off x="872797" y="3056137"/>
            <a:ext cx="46481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Centered on expanding the community of Ocean Scientists and practitioners conversant </a:t>
            </a:r>
          </a:p>
          <a:p>
            <a:r>
              <a:rPr lang="en-US" dirty="0"/>
              <a:t>in the MAE to address the Decade’s interdisciplinary challenges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Program will comprise discrete projects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44C404-3CC1-450E-B3C9-8D4F48BA1335}"/>
              </a:ext>
            </a:extLst>
          </p:cNvPr>
          <p:cNvGrpSpPr/>
          <p:nvPr/>
        </p:nvGrpSpPr>
        <p:grpSpPr>
          <a:xfrm>
            <a:off x="1166022" y="1147009"/>
            <a:ext cx="3814171" cy="1575816"/>
            <a:chOff x="7344900" y="188216"/>
            <a:chExt cx="3814171" cy="157581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1CD292E-E88A-46AC-A22E-515EEF46EE43}"/>
                </a:ext>
              </a:extLst>
            </p:cNvPr>
            <p:cNvGrpSpPr/>
            <p:nvPr/>
          </p:nvGrpSpPr>
          <p:grpSpPr>
            <a:xfrm>
              <a:off x="7428183" y="245105"/>
              <a:ext cx="3647603" cy="1462038"/>
              <a:chOff x="6813993" y="4681313"/>
              <a:chExt cx="5163880" cy="2069795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F4BAD8F-6668-436F-B4D4-CC8D11BC3E18}"/>
                  </a:ext>
                </a:extLst>
              </p:cNvPr>
              <p:cNvGrpSpPr/>
              <p:nvPr/>
            </p:nvGrpSpPr>
            <p:grpSpPr>
              <a:xfrm>
                <a:off x="6819184" y="4681313"/>
                <a:ext cx="5132269" cy="1157263"/>
                <a:chOff x="6921729" y="4216150"/>
                <a:chExt cx="5132269" cy="1157263"/>
              </a:xfrm>
            </p:grpSpPr>
            <p:pic>
              <p:nvPicPr>
                <p:cNvPr id="84" name="Picture 6" descr="https://oceandecade.org/images/web-logo-text-b.png">
                  <a:extLst>
                    <a:ext uri="{FF2B5EF4-FFF2-40B4-BE49-F238E27FC236}">
                      <a16:creationId xmlns:a16="http://schemas.microsoft.com/office/drawing/2014/main" id="{052AA08A-169C-4824-8008-39355EE88B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3047" y="4432995"/>
                  <a:ext cx="3840951" cy="7066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8" descr="https://oceandecade.org/images/web-logo-icon.png">
                  <a:extLst>
                    <a:ext uri="{FF2B5EF4-FFF2-40B4-BE49-F238E27FC236}">
                      <a16:creationId xmlns:a16="http://schemas.microsoft.com/office/drawing/2014/main" id="{6FC9E25C-FAE5-45F5-B492-C278148786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1729" y="4216150"/>
                  <a:ext cx="1157263" cy="11572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17D1017-0B11-43FE-9BD2-49189C45E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13993" y="6010390"/>
                <a:ext cx="5163880" cy="74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latin typeface="Lato"/>
                  </a:rPr>
                  <a:t>Ocean Decade Research </a:t>
                </a:r>
                <a:r>
                  <a:rPr lang="en-US" sz="1400" b="1" dirty="0" err="1">
                    <a:latin typeface="Lato"/>
                  </a:rPr>
                  <a:t>Programme</a:t>
                </a:r>
                <a:r>
                  <a:rPr lang="en-US" sz="1400" b="1" dirty="0">
                    <a:latin typeface="Lato"/>
                  </a:rPr>
                  <a:t> on the Maritime Acoustic Environment (UN-MAE)</a:t>
                </a:r>
                <a:endParaRPr lang="en-US" sz="1400" dirty="0"/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9F7AC4A-2276-4E21-B54B-4CC3D2AFD16E}"/>
                </a:ext>
              </a:extLst>
            </p:cNvPr>
            <p:cNvSpPr/>
            <p:nvPr/>
          </p:nvSpPr>
          <p:spPr>
            <a:xfrm>
              <a:off x="7344900" y="188216"/>
              <a:ext cx="3814171" cy="1575816"/>
            </a:xfrm>
            <a:prstGeom prst="rect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827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256"/>
            <a:ext cx="10515600" cy="6657488"/>
          </a:xfrm>
          <a:solidFill>
            <a:srgbClr val="002060"/>
          </a:solidFill>
        </p:spPr>
        <p:txBody>
          <a:bodyPr/>
          <a:lstStyle/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9F9F78-05BA-40B2-933D-DA387D641D9E}"/>
              </a:ext>
            </a:extLst>
          </p:cNvPr>
          <p:cNvGrpSpPr/>
          <p:nvPr/>
        </p:nvGrpSpPr>
        <p:grpSpPr>
          <a:xfrm>
            <a:off x="7460314" y="188216"/>
            <a:ext cx="3814171" cy="1575816"/>
            <a:chOff x="7344900" y="188216"/>
            <a:chExt cx="3814171" cy="157581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351EF21-5E5F-4307-A49A-1DF1C8763E2D}"/>
                </a:ext>
              </a:extLst>
            </p:cNvPr>
            <p:cNvGrpSpPr/>
            <p:nvPr/>
          </p:nvGrpSpPr>
          <p:grpSpPr>
            <a:xfrm>
              <a:off x="7428183" y="245105"/>
              <a:ext cx="3647603" cy="1462038"/>
              <a:chOff x="6813993" y="4681313"/>
              <a:chExt cx="5163880" cy="206979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7D99C04-5910-4F42-AA6B-5A16307AAD6A}"/>
                  </a:ext>
                </a:extLst>
              </p:cNvPr>
              <p:cNvGrpSpPr/>
              <p:nvPr/>
            </p:nvGrpSpPr>
            <p:grpSpPr>
              <a:xfrm>
                <a:off x="6819184" y="4681313"/>
                <a:ext cx="5132269" cy="1157263"/>
                <a:chOff x="6921729" y="4216150"/>
                <a:chExt cx="5132269" cy="1157263"/>
              </a:xfrm>
            </p:grpSpPr>
            <p:pic>
              <p:nvPicPr>
                <p:cNvPr id="73" name="Picture 6" descr="https://oceandecade.org/images/web-logo-text-b.png">
                  <a:extLst>
                    <a:ext uri="{FF2B5EF4-FFF2-40B4-BE49-F238E27FC236}">
                      <a16:creationId xmlns:a16="http://schemas.microsoft.com/office/drawing/2014/main" id="{23E19D61-2A56-483D-850E-08640EC08F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3047" y="4432995"/>
                  <a:ext cx="3840951" cy="7066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8" descr="https://oceandecade.org/images/web-logo-icon.png">
                  <a:extLst>
                    <a:ext uri="{FF2B5EF4-FFF2-40B4-BE49-F238E27FC236}">
                      <a16:creationId xmlns:a16="http://schemas.microsoft.com/office/drawing/2014/main" id="{4FA9D0CA-EA7B-416B-A73B-D506E8B642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1729" y="4216150"/>
                  <a:ext cx="1157263" cy="11572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567FC2A-EFCD-4552-B3DB-F5F021FF8A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13993" y="6010390"/>
                <a:ext cx="5163880" cy="74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latin typeface="Lato"/>
                  </a:rPr>
                  <a:t>Ocean Decade Research </a:t>
                </a:r>
                <a:r>
                  <a:rPr lang="en-US" sz="1400" b="1" dirty="0" err="1">
                    <a:latin typeface="Lato"/>
                  </a:rPr>
                  <a:t>Programme</a:t>
                </a:r>
                <a:r>
                  <a:rPr lang="en-US" sz="1400" b="1" dirty="0">
                    <a:latin typeface="Lato"/>
                  </a:rPr>
                  <a:t> on the Maritime Acoustic Environment (UN-MAE)</a:t>
                </a:r>
                <a:endParaRPr lang="en-US" sz="1400" dirty="0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7C59E4F-A3BA-4817-96EC-DEDDAD0B1BD4}"/>
                </a:ext>
              </a:extLst>
            </p:cNvPr>
            <p:cNvSpPr/>
            <p:nvPr/>
          </p:nvSpPr>
          <p:spPr>
            <a:xfrm>
              <a:off x="7344900" y="188216"/>
              <a:ext cx="3814171" cy="1575816"/>
            </a:xfrm>
            <a:prstGeom prst="rect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B1F3B78-0802-421D-B63A-13D0A8AABF49}"/>
              </a:ext>
            </a:extLst>
          </p:cNvPr>
          <p:cNvSpPr txBox="1"/>
          <p:nvPr/>
        </p:nvSpPr>
        <p:spPr>
          <a:xfrm>
            <a:off x="842768" y="65709"/>
            <a:ext cx="55536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Proposed Projects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DDF43-8816-4B31-94D1-4B9E5FF8D85A}"/>
              </a:ext>
            </a:extLst>
          </p:cNvPr>
          <p:cNvSpPr txBox="1"/>
          <p:nvPr/>
        </p:nvSpPr>
        <p:spPr>
          <a:xfrm flipH="1">
            <a:off x="908637" y="2487257"/>
            <a:ext cx="94119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 Ocean Laboratory Satellite Activity </a:t>
            </a:r>
          </a:p>
          <a:p>
            <a:endParaRPr lang="en-US" sz="1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Marine Soundscape Modeling Workshop and Validation Studies</a:t>
            </a:r>
          </a:p>
          <a:p>
            <a:endParaRPr lang="en-US" sz="1000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Acoustic and Environmental Observation Network (AEON)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Ocean Sound EOV Implementation Plan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Academies Study on Needs, Training, and Opportunities in Ocean Acoustics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 Ocean Sound Data Archive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Ocean Sound Atlas (Ocean Shot Concept)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Low-Cost Ocean Soundscape Sensing initiatives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Citizen Sound Tourism Workshop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Measuring the Pulse of the Earth’s Global Oceans (Ocean Shot Concept)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60BE0DD7-C76E-450E-BD9B-F57B9A721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1" t="-4599" r="9841" b="-1"/>
          <a:stretch/>
        </p:blipFill>
        <p:spPr>
          <a:xfrm>
            <a:off x="9383542" y="2438362"/>
            <a:ext cx="1899821" cy="4017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B0499D-F130-4350-B41D-82E39A65BBB1}"/>
              </a:ext>
            </a:extLst>
          </p:cNvPr>
          <p:cNvGrpSpPr/>
          <p:nvPr/>
        </p:nvGrpSpPr>
        <p:grpSpPr>
          <a:xfrm>
            <a:off x="8820947" y="2865883"/>
            <a:ext cx="2462416" cy="402609"/>
            <a:chOff x="8760275" y="2830803"/>
            <a:chExt cx="2462416" cy="402609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F941869-B4C5-4469-BD85-D1F647C3E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61" t="-4599" r="9841" b="-1"/>
            <a:stretch/>
          </p:blipFill>
          <p:spPr>
            <a:xfrm>
              <a:off x="9322870" y="2830803"/>
              <a:ext cx="1899821" cy="401749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621B3D9-14BC-4B71-9895-BBD4F7F9A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675"/>
            <a:stretch/>
          </p:blipFill>
          <p:spPr>
            <a:xfrm>
              <a:off x="8760275" y="2849331"/>
              <a:ext cx="580351" cy="38408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1BA0A8-A76B-4316-B5A5-F2BC745ED5EC}"/>
              </a:ext>
            </a:extLst>
          </p:cNvPr>
          <p:cNvGrpSpPr/>
          <p:nvPr/>
        </p:nvGrpSpPr>
        <p:grpSpPr>
          <a:xfrm>
            <a:off x="8129473" y="3294262"/>
            <a:ext cx="3164242" cy="401792"/>
            <a:chOff x="8129473" y="3249872"/>
            <a:chExt cx="3164242" cy="40179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133ECDC-5ACD-45DD-98F5-1965E622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61" t="-4599" r="9841" b="-1"/>
            <a:stretch/>
          </p:blipFill>
          <p:spPr>
            <a:xfrm>
              <a:off x="9393894" y="3249872"/>
              <a:ext cx="1899821" cy="40174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C1AB883-F1D8-484B-9E29-D88410D12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56"/>
            <a:stretch/>
          </p:blipFill>
          <p:spPr>
            <a:xfrm>
              <a:off x="8129473" y="3267583"/>
              <a:ext cx="1261604" cy="384081"/>
            </a:xfrm>
            <a:prstGeom prst="rect">
              <a:avLst/>
            </a:prstGeom>
          </p:spPr>
        </p:pic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FF2DC2F4-D95F-4232-814B-5307F5476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30" y="3737962"/>
            <a:ext cx="5620999" cy="38408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9E3F09A-455B-410C-A00E-9DE960B34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04" y="4609463"/>
            <a:ext cx="5620999" cy="38408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2EB79DE-1D70-4E2C-9BBC-DF2955B1F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7" t="-1" b="-32081"/>
          <a:stretch/>
        </p:blipFill>
        <p:spPr>
          <a:xfrm>
            <a:off x="8812574" y="5045948"/>
            <a:ext cx="2489155" cy="50729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951268A-F93D-4302-8596-A3C20A17C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2"/>
          <a:stretch/>
        </p:blipFill>
        <p:spPr>
          <a:xfrm>
            <a:off x="10129421" y="5480963"/>
            <a:ext cx="1175263" cy="38408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8206633-E7DA-4053-A29B-9DF6F85F9D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2"/>
          <a:stretch/>
        </p:blipFill>
        <p:spPr>
          <a:xfrm>
            <a:off x="10130903" y="5917450"/>
            <a:ext cx="1175263" cy="384081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A0C855E-71FC-4143-B84D-6CFB9974FD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2"/>
          <a:stretch/>
        </p:blipFill>
        <p:spPr>
          <a:xfrm>
            <a:off x="10123500" y="4170026"/>
            <a:ext cx="1175263" cy="3840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AA325BB-B8D9-4F68-A4F3-2D4DBE620653}"/>
              </a:ext>
            </a:extLst>
          </p:cNvPr>
          <p:cNvGrpSpPr/>
          <p:nvPr/>
        </p:nvGrpSpPr>
        <p:grpSpPr>
          <a:xfrm>
            <a:off x="861675" y="1095212"/>
            <a:ext cx="6524232" cy="1188720"/>
            <a:chOff x="861675" y="1246133"/>
            <a:chExt cx="6524232" cy="11887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B42121C-CF44-4FBC-B8A3-D9E60737AAF5}"/>
                </a:ext>
              </a:extLst>
            </p:cNvPr>
            <p:cNvSpPr/>
            <p:nvPr/>
          </p:nvSpPr>
          <p:spPr>
            <a:xfrm>
              <a:off x="861675" y="1246133"/>
              <a:ext cx="6524232" cy="1188720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numCol="2" rtlCol="0"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2BCF29-7AFA-4021-820F-9CAD53D08449}"/>
                </a:ext>
              </a:extLst>
            </p:cNvPr>
            <p:cNvGrpSpPr/>
            <p:nvPr/>
          </p:nvGrpSpPr>
          <p:grpSpPr>
            <a:xfrm>
              <a:off x="958178" y="1297146"/>
              <a:ext cx="6326664" cy="1016955"/>
              <a:chOff x="917515" y="1062559"/>
              <a:chExt cx="6326664" cy="101695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22103B-8A44-42FD-B5E1-5564E48F5D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13" r="52043" b="27496"/>
              <a:stretch/>
            </p:blipFill>
            <p:spPr>
              <a:xfrm>
                <a:off x="917515" y="1062559"/>
                <a:ext cx="4085966" cy="1016955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78CBEDD2-720F-4167-B64D-D9556F198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2237" r="1415" b="27496"/>
              <a:stretch/>
            </p:blipFill>
            <p:spPr>
              <a:xfrm>
                <a:off x="4087258" y="1062559"/>
                <a:ext cx="3156921" cy="101695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1EB7B7-3A6A-45B9-BB03-5338483D8845}"/>
              </a:ext>
            </a:extLst>
          </p:cNvPr>
          <p:cNvGrpSpPr/>
          <p:nvPr/>
        </p:nvGrpSpPr>
        <p:grpSpPr>
          <a:xfrm>
            <a:off x="9598673" y="6344062"/>
            <a:ext cx="1708392" cy="384081"/>
            <a:chOff x="9598673" y="6344062"/>
            <a:chExt cx="1708392" cy="3840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B27270-C44F-4A75-861E-AD6FF7C70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92" r="10023"/>
            <a:stretch/>
          </p:blipFill>
          <p:spPr>
            <a:xfrm>
              <a:off x="10695186" y="6344062"/>
              <a:ext cx="611879" cy="384081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073C507-9CB6-4B29-B4D3-F1BFE4D8F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21"/>
            <a:stretch/>
          </p:blipFill>
          <p:spPr>
            <a:xfrm>
              <a:off x="9598673" y="6344062"/>
              <a:ext cx="521559" cy="384081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3A06320-63FE-4976-B039-10AA4885E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2" t="-1" r="32300" b="-1"/>
            <a:stretch/>
          </p:blipFill>
          <p:spPr>
            <a:xfrm>
              <a:off x="10120232" y="6344062"/>
              <a:ext cx="611983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21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B4E6-34A6-48E1-9588-004D4CA68E13}"/>
              </a:ext>
            </a:extLst>
          </p:cNvPr>
          <p:cNvSpPr txBox="1">
            <a:spLocks/>
          </p:cNvSpPr>
          <p:nvPr/>
        </p:nvSpPr>
        <p:spPr>
          <a:xfrm>
            <a:off x="0" y="97901"/>
            <a:ext cx="6551721" cy="132556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Partners (so far)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740604C-5FBD-4C46-A64E-FDF2CC1C2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9" y="811285"/>
            <a:ext cx="1627777" cy="1001198"/>
          </a:xfrm>
          <a:prstGeom prst="rect">
            <a:avLst/>
          </a:prstGeom>
        </p:spPr>
      </p:pic>
      <p:pic>
        <p:nvPicPr>
          <p:cNvPr id="4" name="Picture 3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1F920680-1DE2-4056-82D2-4BD4B8152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8617" r="8398" b="7285"/>
          <a:stretch/>
        </p:blipFill>
        <p:spPr>
          <a:xfrm>
            <a:off x="9448657" y="2930169"/>
            <a:ext cx="1807696" cy="104775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B25ED28-DC03-43EA-8BC8-FA69153F4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60" y="3087865"/>
            <a:ext cx="1714500" cy="7810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93B5C14-FD0B-4057-9E7E-331951FFB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78" y="2050999"/>
            <a:ext cx="2633158" cy="89691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6275BDE-CE06-44E1-9FE4-05919DA8D3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2" t="955" r="30543" b="-955"/>
          <a:stretch/>
        </p:blipFill>
        <p:spPr>
          <a:xfrm>
            <a:off x="7740386" y="554034"/>
            <a:ext cx="1462923" cy="149073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9D9F679-7C7D-44B9-BD7B-B1A1890242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11" y="4834063"/>
            <a:ext cx="3019698" cy="96026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B0EC210-5C1E-4AC4-B4DE-D749D59AA3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60" y="5794326"/>
            <a:ext cx="3610332" cy="580661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B40DC04-90CB-4C6C-8AD6-AE750B3421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44" y="4151883"/>
            <a:ext cx="2357807" cy="68523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9CA7FEA-8858-A54F-9BE0-19E572218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18" y="4065604"/>
            <a:ext cx="1042351" cy="9536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ECE44E7-27FD-40A3-BA22-0870C93E0FDE}"/>
              </a:ext>
            </a:extLst>
          </p:cNvPr>
          <p:cNvSpPr txBox="1">
            <a:spLocks/>
          </p:cNvSpPr>
          <p:nvPr/>
        </p:nvSpPr>
        <p:spPr>
          <a:xfrm>
            <a:off x="360025" y="4922975"/>
            <a:ext cx="5976483" cy="177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“All of You and more!”</a:t>
            </a:r>
          </a:p>
          <a:p>
            <a:r>
              <a:rPr lang="en-US" sz="4800" dirty="0">
                <a:solidFill>
                  <a:schemeClr val="bg1"/>
                </a:solidFill>
              </a:rPr>
              <a:t>  Please Join us.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</a:t>
            </a:r>
          </a:p>
        </p:txBody>
      </p:sp>
      <p:pic>
        <p:nvPicPr>
          <p:cNvPr id="14" name="Small ocean waves break onto sandy beach, distant surf - Zap">
            <a:hlinkClick r:id="" action="ppaction://media"/>
            <a:extLst>
              <a:ext uri="{FF2B5EF4-FFF2-40B4-BE49-F238E27FC236}">
                <a16:creationId xmlns:a16="http://schemas.microsoft.com/office/drawing/2014/main" id="{C16E5A78-FF2C-4EEC-B9C5-3C80731A7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277" end="622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5395" y="15513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numCol="2">
        <a:spAutoFit/>
      </a:bodyPr>
      <a:lstStyle>
        <a:defPPr>
          <a:defRPr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6075</TotalTime>
  <Words>471</Words>
  <Application>Microsoft Office PowerPoint</Application>
  <PresentationFormat>Widescreen</PresentationFormat>
  <Paragraphs>108</Paragraphs>
  <Slides>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Lato</vt:lpstr>
      <vt:lpstr>Office Theme</vt:lpstr>
      <vt:lpstr>“Ocean Sound as         Ocean Science”      </vt:lpstr>
      <vt:lpstr>Inspiration</vt:lpstr>
      <vt:lpstr>High-Level Objectives</vt:lpstr>
      <vt:lpstr>Perspective – Why Sound?</vt:lpstr>
      <vt:lpstr>PowerPoint Presentation</vt:lpstr>
      <vt:lpstr>PowerPoint Presentation</vt:lpstr>
      <vt:lpstr>PowerPoint Presentation</vt:lpstr>
    </vt:vector>
  </TitlesOfParts>
  <Company>ARL:UT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Study on Ocean Acoustics Education and Expertise</dc:title>
  <dc:creator>Marcia Isakson</dc:creator>
  <cp:lastModifiedBy>Kyle Becker</cp:lastModifiedBy>
  <cp:revision>180</cp:revision>
  <dcterms:created xsi:type="dcterms:W3CDTF">2020-10-27T13:54:03Z</dcterms:created>
  <dcterms:modified xsi:type="dcterms:W3CDTF">2021-09-16T13:31:46Z</dcterms:modified>
</cp:coreProperties>
</file>